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notesMasterIdLst>
    <p:notesMasterId r:id="rId7"/>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media/image-3-3.png>
</file>

<file path=ppt/media/image-4-1.png>
</file>

<file path=ppt/media/image-4-2.png>
</file>

<file path=ppt/media/image-5-1.png>
</file>

<file path=ppt/media/image-5-2.png>
</file>

<file path=ppt/media/image-5-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143238"/>
            <a:ext cx="7477601" cy="3832860"/>
          </a:xfrm>
          <a:prstGeom prst="rect">
            <a:avLst/>
          </a:prstGeom>
          <a:noFill/>
          <a:ln/>
        </p:spPr>
        <p:txBody>
          <a:bodyPr wrap="square" rtlCol="0" anchor="t"/>
          <a:lstStyle/>
          <a:p>
            <a:pPr indent="0" marL="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Introduction to our AI-powered Personalized Learning Platform</a:t>
            </a:r>
            <a:endParaRPr lang="en-US" sz="6036" dirty="0"/>
          </a:p>
        </p:txBody>
      </p:sp>
      <p:sp>
        <p:nvSpPr>
          <p:cNvPr id="6" name="Text 2"/>
          <p:cNvSpPr/>
          <p:nvPr/>
        </p:nvSpPr>
        <p:spPr>
          <a:xfrm>
            <a:off x="6319599" y="5309354"/>
            <a:ext cx="7477601" cy="1777008"/>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Our innovative AI-powered platform revolutionizes education by tailoring the learning experience to each individual student's needs, abilities, and interests. Leveraging advanced algorithms and data analytics, we empower students from kindergarten to 12th grade to reach their full potential.</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518285"/>
            <a:ext cx="10554414" cy="1388745"/>
          </a:xfrm>
          <a:prstGeom prst="rect">
            <a:avLst/>
          </a:prstGeom>
          <a:noFill/>
          <a:ln/>
        </p:spPr>
        <p:txBody>
          <a:bodyPr wrap="squar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Personalized Learning: Tailoring Education to Individual Needs</a:t>
            </a:r>
            <a:endParaRPr lang="en-US" sz="4374" dirty="0"/>
          </a:p>
        </p:txBody>
      </p:sp>
      <p:sp>
        <p:nvSpPr>
          <p:cNvPr id="5" name="Text 2"/>
          <p:cNvSpPr/>
          <p:nvPr/>
        </p:nvSpPr>
        <p:spPr>
          <a:xfrm>
            <a:off x="2037993" y="3462457"/>
            <a:ext cx="2777490" cy="347186"/>
          </a:xfrm>
          <a:prstGeom prst="rect">
            <a:avLst/>
          </a:prstGeom>
          <a:noFill/>
          <a:ln/>
        </p:spPr>
        <p:txBody>
          <a:bodyPr wrap="none" rtlCol="0" anchor="t"/>
          <a:lstStyle/>
          <a:p>
            <a:pPr indent="0" marL="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Adaptive Learning</a:t>
            </a:r>
            <a:endParaRPr lang="en-US" sz="2187" dirty="0"/>
          </a:p>
        </p:txBody>
      </p:sp>
      <p:sp>
        <p:nvSpPr>
          <p:cNvPr id="6" name="Text 3"/>
          <p:cNvSpPr/>
          <p:nvPr/>
        </p:nvSpPr>
        <p:spPr>
          <a:xfrm>
            <a:off x="2037993" y="4031813"/>
            <a:ext cx="3156347" cy="2132409"/>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Our platform continuously assesses each student's progress and adjusts the curriculum in real-time to challenge them at the optimal level.</a:t>
            </a:r>
            <a:endParaRPr lang="en-US" sz="1750" dirty="0"/>
          </a:p>
        </p:txBody>
      </p:sp>
      <p:sp>
        <p:nvSpPr>
          <p:cNvPr id="7" name="Text 4"/>
          <p:cNvSpPr/>
          <p:nvPr/>
        </p:nvSpPr>
        <p:spPr>
          <a:xfrm>
            <a:off x="5743932" y="3462457"/>
            <a:ext cx="3156347" cy="694373"/>
          </a:xfrm>
          <a:prstGeom prst="rect">
            <a:avLst/>
          </a:prstGeom>
          <a:noFill/>
          <a:ln/>
        </p:spPr>
        <p:txBody>
          <a:bodyPr wrap="square" rtlCol="0" anchor="t"/>
          <a:lstStyle/>
          <a:p>
            <a:pPr indent="0" marL="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Personalized Recommendation</a:t>
            </a:r>
            <a:endParaRPr lang="en-US" sz="2187" dirty="0"/>
          </a:p>
        </p:txBody>
      </p:sp>
      <p:sp>
        <p:nvSpPr>
          <p:cNvPr id="8" name="Text 5"/>
          <p:cNvSpPr/>
          <p:nvPr/>
        </p:nvSpPr>
        <p:spPr>
          <a:xfrm>
            <a:off x="5743932" y="4379000"/>
            <a:ext cx="3156347" cy="2132409"/>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Students learn at their own pace, with the flexibility to spend more time on concepts they struggle with and move quickly through topics they grasp easily.</a:t>
            </a:r>
            <a:endParaRPr lang="en-US" sz="1750" dirty="0"/>
          </a:p>
        </p:txBody>
      </p:sp>
      <p:sp>
        <p:nvSpPr>
          <p:cNvPr id="9" name="Text 6"/>
          <p:cNvSpPr/>
          <p:nvPr/>
        </p:nvSpPr>
        <p:spPr>
          <a:xfrm>
            <a:off x="9449872" y="3462457"/>
            <a:ext cx="2777490" cy="347186"/>
          </a:xfrm>
          <a:prstGeom prst="rect">
            <a:avLst/>
          </a:prstGeom>
          <a:noFill/>
          <a:ln/>
        </p:spPr>
        <p:txBody>
          <a:bodyPr wrap="none" rtlCol="0" anchor="t"/>
          <a:lstStyle/>
          <a:p>
            <a:pPr indent="0" marL="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Support Toolbar</a:t>
            </a:r>
            <a:endParaRPr lang="en-US" sz="2187" dirty="0"/>
          </a:p>
        </p:txBody>
      </p:sp>
      <p:sp>
        <p:nvSpPr>
          <p:cNvPr id="10" name="Text 7"/>
          <p:cNvSpPr/>
          <p:nvPr/>
        </p:nvSpPr>
        <p:spPr>
          <a:xfrm>
            <a:off x="9449872" y="4031813"/>
            <a:ext cx="3156347" cy="2132409"/>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Tailored teaching methods and learning materials cater to diverse learning styles, ensuring every student receives the support they need to succeed.</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50437" y="749498"/>
            <a:ext cx="9387126" cy="1321594"/>
          </a:xfrm>
          <a:prstGeom prst="rect">
            <a:avLst/>
          </a:prstGeom>
          <a:noFill/>
          <a:ln/>
        </p:spPr>
        <p:txBody>
          <a:bodyPr wrap="square" rtlCol="0" anchor="t"/>
          <a:lstStyle/>
          <a:p>
            <a:pPr indent="0" marL="0">
              <a:lnSpc>
                <a:spcPts val="5203"/>
              </a:lnSpc>
              <a:buNone/>
            </a:pPr>
            <a:r>
              <a:rPr lang="en-US" sz="4162" b="1" dirty="0">
                <a:solidFill>
                  <a:srgbClr val="000000"/>
                </a:solidFill>
                <a:latin typeface="p22-mackinac-pro" pitchFamily="34" charset="0"/>
                <a:ea typeface="p22-mackinac-pro" pitchFamily="34" charset="-122"/>
                <a:cs typeface="p22-mackinac-pro" pitchFamily="34" charset="-120"/>
              </a:rPr>
              <a:t>How Our AI-Powered Platform Works</a:t>
            </a:r>
            <a:endParaRPr lang="en-US" sz="4162" dirty="0"/>
          </a:p>
        </p:txBody>
      </p:sp>
      <p:sp>
        <p:nvSpPr>
          <p:cNvPr id="6" name="Shape 2"/>
          <p:cNvSpPr/>
          <p:nvPr/>
        </p:nvSpPr>
        <p:spPr>
          <a:xfrm>
            <a:off x="4746427" y="2388156"/>
            <a:ext cx="42267" cy="5091827"/>
          </a:xfrm>
          <a:prstGeom prst="roundRect">
            <a:avLst>
              <a:gd name="adj" fmla="val 225103"/>
            </a:avLst>
          </a:prstGeom>
          <a:solidFill>
            <a:srgbClr val="B2D4E5"/>
          </a:solidFill>
          <a:ln/>
        </p:spPr>
      </p:sp>
      <p:sp>
        <p:nvSpPr>
          <p:cNvPr id="7" name="Shape 3"/>
          <p:cNvSpPr/>
          <p:nvPr/>
        </p:nvSpPr>
        <p:spPr>
          <a:xfrm>
            <a:off x="5005328" y="2769930"/>
            <a:ext cx="739973" cy="42267"/>
          </a:xfrm>
          <a:prstGeom prst="roundRect">
            <a:avLst>
              <a:gd name="adj" fmla="val 225103"/>
            </a:avLst>
          </a:prstGeom>
          <a:solidFill>
            <a:srgbClr val="B2D4E5"/>
          </a:solidFill>
          <a:ln/>
        </p:spPr>
      </p:sp>
      <p:sp>
        <p:nvSpPr>
          <p:cNvPr id="8" name="Shape 4"/>
          <p:cNvSpPr/>
          <p:nvPr/>
        </p:nvSpPr>
        <p:spPr>
          <a:xfrm>
            <a:off x="4529673" y="2553295"/>
            <a:ext cx="475655" cy="475655"/>
          </a:xfrm>
          <a:prstGeom prst="roundRect">
            <a:avLst>
              <a:gd name="adj" fmla="val 20003"/>
            </a:avLst>
          </a:prstGeom>
          <a:solidFill>
            <a:srgbClr val="CCEEFF"/>
          </a:solidFill>
          <a:ln w="7620">
            <a:solidFill>
              <a:srgbClr val="B2D4E5"/>
            </a:solidFill>
            <a:prstDash val="solid"/>
          </a:ln>
        </p:spPr>
      </p:sp>
      <p:sp>
        <p:nvSpPr>
          <p:cNvPr id="9" name="Text 5"/>
          <p:cNvSpPr/>
          <p:nvPr/>
        </p:nvSpPr>
        <p:spPr>
          <a:xfrm>
            <a:off x="4703028" y="2592824"/>
            <a:ext cx="128826" cy="396478"/>
          </a:xfrm>
          <a:prstGeom prst="rect">
            <a:avLst/>
          </a:prstGeom>
          <a:noFill/>
          <a:ln/>
        </p:spPr>
        <p:txBody>
          <a:bodyPr wrap="none" rtlCol="0" anchor="t"/>
          <a:lstStyle/>
          <a:p>
            <a:pPr algn="ctr" indent="0" marL="0">
              <a:lnSpc>
                <a:spcPts val="3122"/>
              </a:lnSpc>
              <a:buNone/>
            </a:pPr>
            <a:r>
              <a:rPr lang="en-US" sz="2497" b="1" dirty="0">
                <a:solidFill>
                  <a:srgbClr val="272525"/>
                </a:solidFill>
                <a:latin typeface="p22-mackinac-pro" pitchFamily="34" charset="0"/>
                <a:ea typeface="p22-mackinac-pro" pitchFamily="34" charset="-122"/>
                <a:cs typeface="p22-mackinac-pro" pitchFamily="34" charset="-120"/>
              </a:rPr>
              <a:t>1</a:t>
            </a:r>
            <a:endParaRPr lang="en-US" sz="2497" dirty="0"/>
          </a:p>
        </p:txBody>
      </p:sp>
      <p:sp>
        <p:nvSpPr>
          <p:cNvPr id="10" name="Text 6"/>
          <p:cNvSpPr/>
          <p:nvPr/>
        </p:nvSpPr>
        <p:spPr>
          <a:xfrm>
            <a:off x="5930265" y="2599492"/>
            <a:ext cx="2642830" cy="330398"/>
          </a:xfrm>
          <a:prstGeom prst="rect">
            <a:avLst/>
          </a:prstGeom>
          <a:noFill/>
          <a:ln/>
        </p:spPr>
        <p:txBody>
          <a:bodyPr wrap="none" rtlCol="0" anchor="t"/>
          <a:lstStyle/>
          <a:p>
            <a:pPr algn="l" indent="0" marL="0">
              <a:lnSpc>
                <a:spcPts val="2601"/>
              </a:lnSpc>
              <a:buNone/>
            </a:pPr>
            <a:r>
              <a:rPr lang="en-US" sz="2081" b="1" dirty="0">
                <a:solidFill>
                  <a:srgbClr val="272525"/>
                </a:solidFill>
                <a:latin typeface="p22-mackinac-pro" pitchFamily="34" charset="0"/>
                <a:ea typeface="p22-mackinac-pro" pitchFamily="34" charset="-122"/>
                <a:cs typeface="p22-mackinac-pro" pitchFamily="34" charset="-120"/>
              </a:rPr>
              <a:t>Set made Database</a:t>
            </a:r>
            <a:endParaRPr lang="en-US" sz="2081" dirty="0"/>
          </a:p>
        </p:txBody>
      </p:sp>
      <p:sp>
        <p:nvSpPr>
          <p:cNvPr id="11" name="Text 7"/>
          <p:cNvSpPr/>
          <p:nvPr/>
        </p:nvSpPr>
        <p:spPr>
          <a:xfrm>
            <a:off x="5930265" y="3056692"/>
            <a:ext cx="7907298" cy="676513"/>
          </a:xfrm>
          <a:prstGeom prst="rect">
            <a:avLst/>
          </a:prstGeom>
          <a:noFill/>
          <a:ln/>
        </p:spPr>
        <p:txBody>
          <a:bodyPr wrap="square" rtlCol="0" anchor="t"/>
          <a:lstStyle/>
          <a:p>
            <a:pPr algn="l" indent="0" marL="0">
              <a:lnSpc>
                <a:spcPts val="2664"/>
              </a:lnSpc>
              <a:buNone/>
            </a:pPr>
            <a:r>
              <a:rPr lang="en-US" sz="1665" dirty="0">
                <a:solidFill>
                  <a:srgbClr val="272525"/>
                </a:solidFill>
                <a:latin typeface="Eudoxus Sans" pitchFamily="34" charset="0"/>
                <a:ea typeface="Eudoxus Sans" pitchFamily="34" charset="-122"/>
                <a:cs typeface="Eudoxus Sans" pitchFamily="34" charset="-120"/>
              </a:rPr>
              <a:t>Our platform gathers real-time self made data on student performance, learning patterns, and engagement levels.</a:t>
            </a:r>
            <a:endParaRPr lang="en-US" sz="1665" dirty="0"/>
          </a:p>
        </p:txBody>
      </p:sp>
      <p:sp>
        <p:nvSpPr>
          <p:cNvPr id="12" name="Shape 8"/>
          <p:cNvSpPr/>
          <p:nvPr/>
        </p:nvSpPr>
        <p:spPr>
          <a:xfrm>
            <a:off x="5005328" y="4537650"/>
            <a:ext cx="739973" cy="42267"/>
          </a:xfrm>
          <a:prstGeom prst="roundRect">
            <a:avLst>
              <a:gd name="adj" fmla="val 225103"/>
            </a:avLst>
          </a:prstGeom>
          <a:solidFill>
            <a:srgbClr val="B2D4E5"/>
          </a:solidFill>
          <a:ln/>
        </p:spPr>
      </p:sp>
      <p:sp>
        <p:nvSpPr>
          <p:cNvPr id="13" name="Shape 9"/>
          <p:cNvSpPr/>
          <p:nvPr/>
        </p:nvSpPr>
        <p:spPr>
          <a:xfrm>
            <a:off x="4529673" y="4321016"/>
            <a:ext cx="475655" cy="475655"/>
          </a:xfrm>
          <a:prstGeom prst="roundRect">
            <a:avLst>
              <a:gd name="adj" fmla="val 20003"/>
            </a:avLst>
          </a:prstGeom>
          <a:solidFill>
            <a:srgbClr val="CCEEFF"/>
          </a:solidFill>
          <a:ln w="7620">
            <a:solidFill>
              <a:srgbClr val="B2D4E5"/>
            </a:solidFill>
            <a:prstDash val="solid"/>
          </a:ln>
        </p:spPr>
      </p:sp>
      <p:sp>
        <p:nvSpPr>
          <p:cNvPr id="14" name="Text 10"/>
          <p:cNvSpPr/>
          <p:nvPr/>
        </p:nvSpPr>
        <p:spPr>
          <a:xfrm>
            <a:off x="4675168" y="4360545"/>
            <a:ext cx="184547" cy="396478"/>
          </a:xfrm>
          <a:prstGeom prst="rect">
            <a:avLst/>
          </a:prstGeom>
          <a:noFill/>
          <a:ln/>
        </p:spPr>
        <p:txBody>
          <a:bodyPr wrap="none" rtlCol="0" anchor="t"/>
          <a:lstStyle/>
          <a:p>
            <a:pPr algn="ctr" indent="0" marL="0">
              <a:lnSpc>
                <a:spcPts val="3122"/>
              </a:lnSpc>
              <a:buNone/>
            </a:pPr>
            <a:r>
              <a:rPr lang="en-US" sz="2497" b="1" dirty="0">
                <a:solidFill>
                  <a:srgbClr val="272525"/>
                </a:solidFill>
                <a:latin typeface="p22-mackinac-pro" pitchFamily="34" charset="0"/>
                <a:ea typeface="p22-mackinac-pro" pitchFamily="34" charset="-122"/>
                <a:cs typeface="p22-mackinac-pro" pitchFamily="34" charset="-120"/>
              </a:rPr>
              <a:t>2</a:t>
            </a:r>
            <a:endParaRPr lang="en-US" sz="2497" dirty="0"/>
          </a:p>
        </p:txBody>
      </p:sp>
      <p:sp>
        <p:nvSpPr>
          <p:cNvPr id="15" name="Text 11"/>
          <p:cNvSpPr/>
          <p:nvPr/>
        </p:nvSpPr>
        <p:spPr>
          <a:xfrm>
            <a:off x="5930265" y="4367213"/>
            <a:ext cx="2642830" cy="330398"/>
          </a:xfrm>
          <a:prstGeom prst="rect">
            <a:avLst/>
          </a:prstGeom>
          <a:noFill/>
          <a:ln/>
        </p:spPr>
        <p:txBody>
          <a:bodyPr wrap="none" rtlCol="0" anchor="t"/>
          <a:lstStyle/>
          <a:p>
            <a:pPr algn="l" indent="0" marL="0">
              <a:lnSpc>
                <a:spcPts val="2601"/>
              </a:lnSpc>
              <a:buNone/>
            </a:pPr>
            <a:r>
              <a:rPr lang="en-US" sz="2081" b="1" dirty="0">
                <a:solidFill>
                  <a:srgbClr val="272525"/>
                </a:solidFill>
                <a:latin typeface="p22-mackinac-pro" pitchFamily="34" charset="0"/>
                <a:ea typeface="p22-mackinac-pro" pitchFamily="34" charset="-122"/>
                <a:cs typeface="p22-mackinac-pro" pitchFamily="34" charset="-120"/>
              </a:rPr>
              <a:t>Intelligent Analysis</a:t>
            </a:r>
            <a:endParaRPr lang="en-US" sz="2081" dirty="0"/>
          </a:p>
        </p:txBody>
      </p:sp>
      <p:sp>
        <p:nvSpPr>
          <p:cNvPr id="16" name="Text 12"/>
          <p:cNvSpPr/>
          <p:nvPr/>
        </p:nvSpPr>
        <p:spPr>
          <a:xfrm>
            <a:off x="5930265" y="4824413"/>
            <a:ext cx="7907298" cy="676513"/>
          </a:xfrm>
          <a:prstGeom prst="rect">
            <a:avLst/>
          </a:prstGeom>
          <a:noFill/>
          <a:ln/>
        </p:spPr>
        <p:txBody>
          <a:bodyPr wrap="square" rtlCol="0" anchor="t"/>
          <a:lstStyle/>
          <a:p>
            <a:pPr algn="l" indent="0" marL="0">
              <a:lnSpc>
                <a:spcPts val="2664"/>
              </a:lnSpc>
              <a:buNone/>
            </a:pPr>
            <a:r>
              <a:rPr lang="en-US" sz="1665" dirty="0">
                <a:solidFill>
                  <a:srgbClr val="272525"/>
                </a:solidFill>
                <a:latin typeface="Eudoxus Sans" pitchFamily="34" charset="0"/>
                <a:ea typeface="Eudoxus Sans" pitchFamily="34" charset="-122"/>
                <a:cs typeface="Eudoxus Sans" pitchFamily="34" charset="-120"/>
              </a:rPr>
              <a:t>Advanced algorithms analyze the data to identify each student's strengths, weaknesses, and optimal learning strategies by quizzes</a:t>
            </a:r>
            <a:endParaRPr lang="en-US" sz="1665" dirty="0"/>
          </a:p>
        </p:txBody>
      </p:sp>
      <p:sp>
        <p:nvSpPr>
          <p:cNvPr id="17" name="Shape 13"/>
          <p:cNvSpPr/>
          <p:nvPr/>
        </p:nvSpPr>
        <p:spPr>
          <a:xfrm>
            <a:off x="5005328" y="6305371"/>
            <a:ext cx="739973" cy="42267"/>
          </a:xfrm>
          <a:prstGeom prst="roundRect">
            <a:avLst>
              <a:gd name="adj" fmla="val 225103"/>
            </a:avLst>
          </a:prstGeom>
          <a:solidFill>
            <a:srgbClr val="B2D4E5"/>
          </a:solidFill>
          <a:ln/>
        </p:spPr>
      </p:sp>
      <p:sp>
        <p:nvSpPr>
          <p:cNvPr id="18" name="Shape 14"/>
          <p:cNvSpPr/>
          <p:nvPr/>
        </p:nvSpPr>
        <p:spPr>
          <a:xfrm>
            <a:off x="4529673" y="6088737"/>
            <a:ext cx="475655" cy="475655"/>
          </a:xfrm>
          <a:prstGeom prst="roundRect">
            <a:avLst>
              <a:gd name="adj" fmla="val 20003"/>
            </a:avLst>
          </a:prstGeom>
          <a:solidFill>
            <a:srgbClr val="CCEEFF"/>
          </a:solidFill>
          <a:ln w="7620">
            <a:solidFill>
              <a:srgbClr val="B2D4E5"/>
            </a:solidFill>
            <a:prstDash val="solid"/>
          </a:ln>
        </p:spPr>
      </p:sp>
      <p:sp>
        <p:nvSpPr>
          <p:cNvPr id="19" name="Text 15"/>
          <p:cNvSpPr/>
          <p:nvPr/>
        </p:nvSpPr>
        <p:spPr>
          <a:xfrm>
            <a:off x="4672429" y="6128266"/>
            <a:ext cx="190024" cy="396478"/>
          </a:xfrm>
          <a:prstGeom prst="rect">
            <a:avLst/>
          </a:prstGeom>
          <a:noFill/>
          <a:ln/>
        </p:spPr>
        <p:txBody>
          <a:bodyPr wrap="none" rtlCol="0" anchor="t"/>
          <a:lstStyle/>
          <a:p>
            <a:pPr algn="ctr" indent="0" marL="0">
              <a:lnSpc>
                <a:spcPts val="3122"/>
              </a:lnSpc>
              <a:buNone/>
            </a:pPr>
            <a:r>
              <a:rPr lang="en-US" sz="2497" b="1" dirty="0">
                <a:solidFill>
                  <a:srgbClr val="272525"/>
                </a:solidFill>
                <a:latin typeface="p22-mackinac-pro" pitchFamily="34" charset="0"/>
                <a:ea typeface="p22-mackinac-pro" pitchFamily="34" charset="-122"/>
                <a:cs typeface="p22-mackinac-pro" pitchFamily="34" charset="-120"/>
              </a:rPr>
              <a:t>3</a:t>
            </a:r>
            <a:endParaRPr lang="en-US" sz="2497" dirty="0"/>
          </a:p>
        </p:txBody>
      </p:sp>
      <p:sp>
        <p:nvSpPr>
          <p:cNvPr id="20" name="Text 16"/>
          <p:cNvSpPr/>
          <p:nvPr/>
        </p:nvSpPr>
        <p:spPr>
          <a:xfrm>
            <a:off x="5930265" y="6134933"/>
            <a:ext cx="2792611" cy="330398"/>
          </a:xfrm>
          <a:prstGeom prst="rect">
            <a:avLst/>
          </a:prstGeom>
          <a:noFill/>
          <a:ln/>
        </p:spPr>
        <p:txBody>
          <a:bodyPr wrap="none" rtlCol="0" anchor="t"/>
          <a:lstStyle/>
          <a:p>
            <a:pPr algn="l" indent="0" marL="0">
              <a:lnSpc>
                <a:spcPts val="2601"/>
              </a:lnSpc>
              <a:buNone/>
            </a:pPr>
            <a:r>
              <a:rPr lang="en-US" sz="2081" b="1" dirty="0">
                <a:solidFill>
                  <a:srgbClr val="272525"/>
                </a:solidFill>
                <a:latin typeface="p22-mackinac-pro" pitchFamily="34" charset="0"/>
                <a:ea typeface="p22-mackinac-pro" pitchFamily="34" charset="-122"/>
                <a:cs typeface="p22-mackinac-pro" pitchFamily="34" charset="-120"/>
              </a:rPr>
              <a:t>Personalized Delivery</a:t>
            </a:r>
            <a:endParaRPr lang="en-US" sz="2081" dirty="0"/>
          </a:p>
        </p:txBody>
      </p:sp>
      <p:sp>
        <p:nvSpPr>
          <p:cNvPr id="21" name="Text 17"/>
          <p:cNvSpPr/>
          <p:nvPr/>
        </p:nvSpPr>
        <p:spPr>
          <a:xfrm>
            <a:off x="5930265" y="6592133"/>
            <a:ext cx="7907298" cy="676513"/>
          </a:xfrm>
          <a:prstGeom prst="rect">
            <a:avLst/>
          </a:prstGeom>
          <a:noFill/>
          <a:ln/>
        </p:spPr>
        <p:txBody>
          <a:bodyPr wrap="square" rtlCol="0" anchor="t"/>
          <a:lstStyle/>
          <a:p>
            <a:pPr algn="l" indent="0" marL="0">
              <a:lnSpc>
                <a:spcPts val="2664"/>
              </a:lnSpc>
              <a:buNone/>
            </a:pPr>
            <a:r>
              <a:rPr lang="en-US" sz="1665" dirty="0">
                <a:solidFill>
                  <a:srgbClr val="272525"/>
                </a:solidFill>
                <a:latin typeface="Eudoxus Sans" pitchFamily="34" charset="0"/>
                <a:ea typeface="Eudoxus Sans" pitchFamily="34" charset="-122"/>
                <a:cs typeface="Eudoxus Sans" pitchFamily="34" charset="-120"/>
              </a:rPr>
              <a:t>The platform then delivers personalized summarization, interactive content, and targeted feedback to support each student's unique needs using tests.</a:t>
            </a:r>
            <a:endParaRPr lang="en-US" sz="1665"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641872"/>
            <a:ext cx="5554980"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Future Scope</a:t>
            </a:r>
            <a:endParaRPr lang="en-US" sz="4374" dirty="0"/>
          </a:p>
        </p:txBody>
      </p:sp>
      <p:sp>
        <p:nvSpPr>
          <p:cNvPr id="5" name="Shape 2"/>
          <p:cNvSpPr/>
          <p:nvPr/>
        </p:nvSpPr>
        <p:spPr>
          <a:xfrm>
            <a:off x="2037993" y="2954179"/>
            <a:ext cx="499943" cy="499943"/>
          </a:xfrm>
          <a:prstGeom prst="roundRect">
            <a:avLst>
              <a:gd name="adj" fmla="val 20000"/>
            </a:avLst>
          </a:prstGeom>
          <a:solidFill>
            <a:srgbClr val="CCEEFF"/>
          </a:solidFill>
          <a:ln w="7620">
            <a:solidFill>
              <a:srgbClr val="B2D4E5"/>
            </a:solidFill>
            <a:prstDash val="solid"/>
          </a:ln>
        </p:spPr>
      </p:sp>
      <p:sp>
        <p:nvSpPr>
          <p:cNvPr id="6" name="Text 3"/>
          <p:cNvSpPr/>
          <p:nvPr/>
        </p:nvSpPr>
        <p:spPr>
          <a:xfrm>
            <a:off x="2220278" y="2995851"/>
            <a:ext cx="135374"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7" name="Text 4"/>
          <p:cNvSpPr/>
          <p:nvPr/>
        </p:nvSpPr>
        <p:spPr>
          <a:xfrm>
            <a:off x="2760107" y="3030498"/>
            <a:ext cx="4444008" cy="694373"/>
          </a:xfrm>
          <a:prstGeom prst="rect">
            <a:avLst/>
          </a:prstGeom>
          <a:noFill/>
          <a:ln/>
        </p:spPr>
        <p:txBody>
          <a:bodyPr wrap="squar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Using the API key to extract various featurs</a:t>
            </a:r>
            <a:endParaRPr lang="en-US" sz="2187" dirty="0"/>
          </a:p>
        </p:txBody>
      </p:sp>
      <p:sp>
        <p:nvSpPr>
          <p:cNvPr id="8" name="Text 5"/>
          <p:cNvSpPr/>
          <p:nvPr/>
        </p:nvSpPr>
        <p:spPr>
          <a:xfrm>
            <a:off x="2760107" y="3858101"/>
            <a:ext cx="4444008"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Bringing personalized learning to schools by reels,short videos</a:t>
            </a:r>
            <a:endParaRPr lang="en-US" sz="1750" dirty="0"/>
          </a:p>
        </p:txBody>
      </p:sp>
      <p:sp>
        <p:nvSpPr>
          <p:cNvPr id="9" name="Shape 6"/>
          <p:cNvSpPr/>
          <p:nvPr/>
        </p:nvSpPr>
        <p:spPr>
          <a:xfrm>
            <a:off x="7426285" y="2954179"/>
            <a:ext cx="499943" cy="499943"/>
          </a:xfrm>
          <a:prstGeom prst="roundRect">
            <a:avLst>
              <a:gd name="adj" fmla="val 20000"/>
            </a:avLst>
          </a:prstGeom>
          <a:solidFill>
            <a:srgbClr val="CCEEFF"/>
          </a:solidFill>
          <a:ln w="7620">
            <a:solidFill>
              <a:srgbClr val="B2D4E5"/>
            </a:solidFill>
            <a:prstDash val="solid"/>
          </a:ln>
        </p:spPr>
      </p:sp>
      <p:sp>
        <p:nvSpPr>
          <p:cNvPr id="10" name="Text 7"/>
          <p:cNvSpPr/>
          <p:nvPr/>
        </p:nvSpPr>
        <p:spPr>
          <a:xfrm>
            <a:off x="7579162" y="2995851"/>
            <a:ext cx="194072"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1" name="Text 8"/>
          <p:cNvSpPr/>
          <p:nvPr/>
        </p:nvSpPr>
        <p:spPr>
          <a:xfrm>
            <a:off x="8148399" y="3030498"/>
            <a:ext cx="2777490"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Linguistic Analytics</a:t>
            </a:r>
            <a:endParaRPr lang="en-US" sz="2187" dirty="0"/>
          </a:p>
        </p:txBody>
      </p:sp>
      <p:sp>
        <p:nvSpPr>
          <p:cNvPr id="12" name="Text 9"/>
          <p:cNvSpPr/>
          <p:nvPr/>
        </p:nvSpPr>
        <p:spPr>
          <a:xfrm>
            <a:off x="8148399" y="3510915"/>
            <a:ext cx="4444008" cy="355402"/>
          </a:xfrm>
          <a:prstGeom prst="rect">
            <a:avLst/>
          </a:prstGeom>
          <a:noFill/>
          <a:ln/>
        </p:spPr>
        <p:txBody>
          <a:bodyPr wrap="non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Lingusitic approach</a:t>
            </a:r>
            <a:endParaRPr lang="en-US" sz="1750" dirty="0"/>
          </a:p>
        </p:txBody>
      </p:sp>
      <p:sp>
        <p:nvSpPr>
          <p:cNvPr id="13" name="Shape 10"/>
          <p:cNvSpPr/>
          <p:nvPr/>
        </p:nvSpPr>
        <p:spPr>
          <a:xfrm>
            <a:off x="2037993" y="4964668"/>
            <a:ext cx="499943" cy="499943"/>
          </a:xfrm>
          <a:prstGeom prst="roundRect">
            <a:avLst>
              <a:gd name="adj" fmla="val 20000"/>
            </a:avLst>
          </a:prstGeom>
          <a:solidFill>
            <a:srgbClr val="CCEEFF"/>
          </a:solidFill>
          <a:ln w="7620">
            <a:solidFill>
              <a:srgbClr val="B2D4E5"/>
            </a:solidFill>
            <a:prstDash val="solid"/>
          </a:ln>
        </p:spPr>
      </p:sp>
      <p:sp>
        <p:nvSpPr>
          <p:cNvPr id="14" name="Text 11"/>
          <p:cNvSpPr/>
          <p:nvPr/>
        </p:nvSpPr>
        <p:spPr>
          <a:xfrm>
            <a:off x="2188131" y="5006340"/>
            <a:ext cx="199668"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5" name="Text 12"/>
          <p:cNvSpPr/>
          <p:nvPr/>
        </p:nvSpPr>
        <p:spPr>
          <a:xfrm>
            <a:off x="2760107" y="5040987"/>
            <a:ext cx="3090386"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Collaborative Learning</a:t>
            </a:r>
            <a:endParaRPr lang="en-US" sz="2187" dirty="0"/>
          </a:p>
        </p:txBody>
      </p:sp>
      <p:sp>
        <p:nvSpPr>
          <p:cNvPr id="16" name="Text 13"/>
          <p:cNvSpPr/>
          <p:nvPr/>
        </p:nvSpPr>
        <p:spPr>
          <a:xfrm>
            <a:off x="2760107" y="5521404"/>
            <a:ext cx="4444008" cy="1066205"/>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Fostering peer-to-peer interactions and teamwork through innovative virtual and augmented reality experiences.</a:t>
            </a:r>
            <a:endParaRPr lang="en-US" sz="1750" dirty="0"/>
          </a:p>
        </p:txBody>
      </p:sp>
      <p:sp>
        <p:nvSpPr>
          <p:cNvPr id="17" name="Shape 14"/>
          <p:cNvSpPr/>
          <p:nvPr/>
        </p:nvSpPr>
        <p:spPr>
          <a:xfrm>
            <a:off x="7426285" y="4964668"/>
            <a:ext cx="499943" cy="499943"/>
          </a:xfrm>
          <a:prstGeom prst="roundRect">
            <a:avLst>
              <a:gd name="adj" fmla="val 20000"/>
            </a:avLst>
          </a:prstGeom>
          <a:solidFill>
            <a:srgbClr val="CCEEFF"/>
          </a:solidFill>
          <a:ln w="7620">
            <a:solidFill>
              <a:srgbClr val="B2D4E5"/>
            </a:solidFill>
            <a:prstDash val="solid"/>
          </a:ln>
        </p:spPr>
      </p:sp>
      <p:sp>
        <p:nvSpPr>
          <p:cNvPr id="18" name="Text 15"/>
          <p:cNvSpPr/>
          <p:nvPr/>
        </p:nvSpPr>
        <p:spPr>
          <a:xfrm>
            <a:off x="7571184" y="5006340"/>
            <a:ext cx="210026"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4</a:t>
            </a:r>
            <a:endParaRPr lang="en-US" sz="2624" dirty="0"/>
          </a:p>
        </p:txBody>
      </p:sp>
      <p:sp>
        <p:nvSpPr>
          <p:cNvPr id="19" name="Text 16"/>
          <p:cNvSpPr/>
          <p:nvPr/>
        </p:nvSpPr>
        <p:spPr>
          <a:xfrm>
            <a:off x="8148399" y="5040987"/>
            <a:ext cx="2777490" cy="347186"/>
          </a:xfrm>
          <a:prstGeom prst="rect">
            <a:avLst/>
          </a:prstGeom>
          <a:noFill/>
          <a:ln/>
        </p:spPr>
        <p:txBody>
          <a:bodyPr wrap="none" rtlCol="0" anchor="t"/>
          <a:lstStyle/>
          <a:p>
            <a:pP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Lifelong Learning</a:t>
            </a:r>
            <a:endParaRPr lang="en-US" sz="2187" dirty="0"/>
          </a:p>
        </p:txBody>
      </p:sp>
      <p:sp>
        <p:nvSpPr>
          <p:cNvPr id="20" name="Text 17"/>
          <p:cNvSpPr/>
          <p:nvPr/>
        </p:nvSpPr>
        <p:spPr>
          <a:xfrm>
            <a:off x="8148399" y="5521404"/>
            <a:ext cx="4444008" cy="1066205"/>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Extending the personalized learning model to support continuous skill development and career exploration.</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409825"/>
            <a:ext cx="7268408"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Conclusion and Next Steps</a:t>
            </a:r>
            <a:endParaRPr lang="en-US" sz="4374" dirty="0"/>
          </a:p>
        </p:txBody>
      </p:sp>
      <p:sp>
        <p:nvSpPr>
          <p:cNvPr id="6" name="Text 2"/>
          <p:cNvSpPr/>
          <p:nvPr/>
        </p:nvSpPr>
        <p:spPr>
          <a:xfrm>
            <a:off x="833199" y="3437453"/>
            <a:ext cx="7477601" cy="1421606"/>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Our AI-powered personalized learning platform is poised to transform education, empowering students to reach their full potential. We invite you to join us on this exciting journey as we continue to innovate and redefine the future of learning.</a:t>
            </a:r>
            <a:endParaRPr lang="en-US" sz="1750" dirty="0"/>
          </a:p>
        </p:txBody>
      </p:sp>
      <p:sp>
        <p:nvSpPr>
          <p:cNvPr id="7" name="Text 3"/>
          <p:cNvSpPr/>
          <p:nvPr/>
        </p:nvSpPr>
        <p:spPr>
          <a:xfrm>
            <a:off x="833199" y="5108972"/>
            <a:ext cx="7477601"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To learn more or schedule a demo, please visit our website at [www.ailearning.com].</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5</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Slide 1</vt:lpstr>
      <vt:lpstr>Slide 2</vt:lpstr>
      <vt:lpstr>Slide 3</vt:lpstr>
      <vt:lpstr>Slide 4</vt:lpstr>
      <vt:lpstr>Slide 5</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2024-04-14T05:06:58Z</dcterms:created>
  <dcterms:modified xsi:type="dcterms:W3CDTF">2024-04-14T05:06:58Z</dcterms:modified>
</cp:coreProperties>
</file>